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Roboto" charset="1" panose="02000000000000000000"/>
      <p:regular r:id="rId28"/>
    </p:embeddedFont>
    <p:embeddedFont>
      <p:font typeface="Inter" charset="1" panose="020B0502030000000004"/>
      <p:regular r:id="rId29"/>
    </p:embeddedFont>
    <p:embeddedFont>
      <p:font typeface="Inter Bold" charset="1" panose="020B0802030000000004"/>
      <p:regular r:id="rId30"/>
    </p:embeddedFont>
    <p:embeddedFont>
      <p:font typeface="PT Serif" charset="1" panose="020A0603040505020204"/>
      <p:regular r:id="rId31"/>
    </p:embeddedFont>
    <p:embeddedFont>
      <p:font typeface="Roboto Bold" charset="1" panose="02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Relationship Id="rId4" Target="../media/image8.jpeg" Type="http://schemas.openxmlformats.org/officeDocument/2006/relationships/image"/><Relationship Id="rId5" Target="../media/image15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_FDQvD2U.mp4" Type="http://schemas.microsoft.com/office/2007/relationships/media"/><Relationship Id="rId11" Target="../media/image32.jpe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31.jpeg" Type="http://schemas.openxmlformats.org/officeDocument/2006/relationships/image"/><Relationship Id="rId9" Target="../media/VAG_FDQvD2U.mp4" Type="http://schemas.openxmlformats.org/officeDocument/2006/relationships/video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8139" y="2239235"/>
            <a:ext cx="6861161" cy="7019065"/>
          </a:xfrm>
          <a:custGeom>
            <a:avLst/>
            <a:gdLst/>
            <a:ahLst/>
            <a:cxnLst/>
            <a:rect r="r" b="b" t="t" l="l"/>
            <a:pathLst>
              <a:path h="7019065" w="6861161">
                <a:moveTo>
                  <a:pt x="0" y="0"/>
                </a:moveTo>
                <a:lnTo>
                  <a:pt x="6861161" y="0"/>
                </a:lnTo>
                <a:lnTo>
                  <a:pt x="6861161" y="7019065"/>
                </a:lnTo>
                <a:lnTo>
                  <a:pt x="0" y="7019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00" r="0" b="-184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49371" y="9576839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93132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4826" r="-5468" b="-1124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9745" y="2638115"/>
            <a:ext cx="7967460" cy="330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889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Facial Recognition Alert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45" y="5989970"/>
            <a:ext cx="5830888" cy="80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sz="2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Facia</a:t>
            </a:r>
            <a:r>
              <a:rPr lang="en-US" sz="2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 Recognition Alert System</a:t>
            </a:r>
          </a:p>
          <a:p>
            <a:pPr algn="l">
              <a:lnSpc>
                <a:spcPts val="3203"/>
              </a:lnSpc>
            </a:pPr>
            <a:r>
              <a:rPr lang="en-US" sz="2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Home Security Robotics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2486" y="935982"/>
            <a:ext cx="23183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Presented by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01409" y="1001713"/>
            <a:ext cx="5276408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Aruzhankalka Salimova, Aidin Kydyraliev, Malika Makkambai, Myktybek Abdykaiymov, Nurjamal Osmonalieva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9745" y="7467020"/>
            <a:ext cx="197942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66126" y="1012182"/>
            <a:ext cx="155749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9745" y="6924029"/>
            <a:ext cx="8673352" cy="40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sz="2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Camera → Detection →</a:t>
            </a:r>
            <a:r>
              <a:rPr lang="en-US" sz="2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Recognition → Alert (sound + email)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26440" y="2212109"/>
            <a:ext cx="12635120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CNNs Create th</a:t>
            </a: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 “Faceprint” (Embedding)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39509" y="4480069"/>
            <a:ext cx="107672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CNN feature learning pipeline</a:t>
            </a:r>
          </a:p>
        </p:txBody>
      </p:sp>
      <p:sp>
        <p:nvSpPr>
          <p:cNvPr name="AutoShape 5" id="5"/>
          <p:cNvSpPr/>
          <p:nvPr/>
        </p:nvSpPr>
        <p:spPr>
          <a:xfrm>
            <a:off x="7924812" y="4327669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112882" y="5143500"/>
            <a:ext cx="10020533" cy="3937023"/>
            <a:chOff x="0" y="0"/>
            <a:chExt cx="2639153" cy="10369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39153" cy="1036911"/>
            </a:xfrm>
            <a:custGeom>
              <a:avLst/>
              <a:gdLst/>
              <a:ahLst/>
              <a:cxnLst/>
              <a:rect r="r" b="b" t="t" l="l"/>
              <a:pathLst>
                <a:path h="1036911" w="2639153">
                  <a:moveTo>
                    <a:pt x="28586" y="0"/>
                  </a:moveTo>
                  <a:lnTo>
                    <a:pt x="2610566" y="0"/>
                  </a:lnTo>
                  <a:cubicBezTo>
                    <a:pt x="2626354" y="0"/>
                    <a:pt x="2639153" y="12799"/>
                    <a:pt x="2639153" y="28586"/>
                  </a:cubicBezTo>
                  <a:lnTo>
                    <a:pt x="2639153" y="1008325"/>
                  </a:lnTo>
                  <a:cubicBezTo>
                    <a:pt x="2639153" y="1015907"/>
                    <a:pt x="2636141" y="1023178"/>
                    <a:pt x="2630780" y="1028539"/>
                  </a:cubicBezTo>
                  <a:cubicBezTo>
                    <a:pt x="2625419" y="1033900"/>
                    <a:pt x="2618148" y="1036911"/>
                    <a:pt x="2610566" y="1036911"/>
                  </a:cubicBezTo>
                  <a:lnTo>
                    <a:pt x="28586" y="1036911"/>
                  </a:lnTo>
                  <a:cubicBezTo>
                    <a:pt x="12799" y="1036911"/>
                    <a:pt x="0" y="1024113"/>
                    <a:pt x="0" y="1008325"/>
                  </a:cubicBezTo>
                  <a:lnTo>
                    <a:pt x="0" y="28586"/>
                  </a:lnTo>
                  <a:cubicBezTo>
                    <a:pt x="0" y="21005"/>
                    <a:pt x="3012" y="13734"/>
                    <a:pt x="8373" y="8373"/>
                  </a:cubicBezTo>
                  <a:cubicBezTo>
                    <a:pt x="13734" y="3012"/>
                    <a:pt x="21005" y="0"/>
                    <a:pt x="28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36333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2639153" cy="1017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12882" y="5289232"/>
            <a:ext cx="10020533" cy="36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Convolut</a:t>
            </a: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ion layers: learn patterns from simple to complex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(edges → shapes → facial parts like eyes/nose/jawline)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Pooling layers: shrink the feature maps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(keeps strongest info, more robust to small shifts/lighting changes)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Fully-connected layers: convert learned features into a compact vector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→ the embedding (“faceprint”) used for matching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6161" y="1117982"/>
            <a:ext cx="2942654" cy="869659"/>
          </a:xfrm>
          <a:custGeom>
            <a:avLst/>
            <a:gdLst/>
            <a:ahLst/>
            <a:cxnLst/>
            <a:rect r="r" b="b" t="t" l="l"/>
            <a:pathLst>
              <a:path h="869659" w="2942654">
                <a:moveTo>
                  <a:pt x="0" y="0"/>
                </a:moveTo>
                <a:lnTo>
                  <a:pt x="2942654" y="0"/>
                </a:lnTo>
                <a:lnTo>
                  <a:pt x="2942654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653" t="-24826" r="-6214" b="-11244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16788" y="1291127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88266" y="1174609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9335" y="2302058"/>
            <a:ext cx="5623475" cy="6743989"/>
            <a:chOff x="0" y="0"/>
            <a:chExt cx="946862" cy="11355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6862" cy="1135531"/>
            </a:xfrm>
            <a:custGeom>
              <a:avLst/>
              <a:gdLst/>
              <a:ahLst/>
              <a:cxnLst/>
              <a:rect r="r" b="b" t="t" l="l"/>
              <a:pathLst>
                <a:path h="1135531" w="946862">
                  <a:moveTo>
                    <a:pt x="31664" y="0"/>
                  </a:moveTo>
                  <a:lnTo>
                    <a:pt x="915198" y="0"/>
                  </a:lnTo>
                  <a:cubicBezTo>
                    <a:pt x="923596" y="0"/>
                    <a:pt x="931650" y="3336"/>
                    <a:pt x="937588" y="9274"/>
                  </a:cubicBezTo>
                  <a:cubicBezTo>
                    <a:pt x="943526" y="15213"/>
                    <a:pt x="946862" y="23267"/>
                    <a:pt x="946862" y="31664"/>
                  </a:cubicBezTo>
                  <a:lnTo>
                    <a:pt x="946862" y="1103866"/>
                  </a:lnTo>
                  <a:cubicBezTo>
                    <a:pt x="946862" y="1121354"/>
                    <a:pt x="932686" y="1135531"/>
                    <a:pt x="915198" y="1135531"/>
                  </a:cubicBezTo>
                  <a:lnTo>
                    <a:pt x="31664" y="1135531"/>
                  </a:lnTo>
                  <a:cubicBezTo>
                    <a:pt x="23267" y="1135531"/>
                    <a:pt x="15213" y="1132195"/>
                    <a:pt x="9274" y="1126257"/>
                  </a:cubicBezTo>
                  <a:cubicBezTo>
                    <a:pt x="3336" y="1120318"/>
                    <a:pt x="0" y="1112264"/>
                    <a:pt x="0" y="1103866"/>
                  </a:cubicBezTo>
                  <a:lnTo>
                    <a:pt x="0" y="31664"/>
                  </a:lnTo>
                  <a:cubicBezTo>
                    <a:pt x="0" y="23267"/>
                    <a:pt x="3336" y="15213"/>
                    <a:pt x="9274" y="9274"/>
                  </a:cubicBezTo>
                  <a:cubicBezTo>
                    <a:pt x="15213" y="3336"/>
                    <a:pt x="23267" y="0"/>
                    <a:pt x="31664" y="0"/>
                  </a:cubicBezTo>
                  <a:close/>
                </a:path>
              </a:pathLst>
            </a:custGeom>
            <a:blipFill>
              <a:blip r:embed="rId3"/>
              <a:stretch>
                <a:fillRect l="-39618" t="0" r="-39618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440097" y="2943151"/>
            <a:ext cx="2703903" cy="5609757"/>
            <a:chOff x="0" y="0"/>
            <a:chExt cx="9182100" cy="190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95859" y="240665"/>
              <a:ext cx="8381619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619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4"/>
              <a:stretch>
                <a:fillRect l="-57750" t="0" r="-5775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5"/>
              <a:stretch>
                <a:fillRect l="0" t="-208" r="0" b="-20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179567" y="2349683"/>
            <a:ext cx="6042369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rcFace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9567" y="3894293"/>
            <a:ext cx="6042369" cy="370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ArcFace is a machine learning model that takes two face images as input and outputs the distance between them (threshold) to see how likely they are to be the same person.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 works as deep embedding model + Additive Angular Margin Loss to learn highly discriminative facial features.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system compares embeddings using cosine similarity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0253579" y="3618068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96161" y="1117982"/>
            <a:ext cx="2942654" cy="869659"/>
          </a:xfrm>
          <a:custGeom>
            <a:avLst/>
            <a:gdLst/>
            <a:ahLst/>
            <a:cxnLst/>
            <a:rect r="r" b="b" t="t" l="l"/>
            <a:pathLst>
              <a:path h="869659" w="2942654">
                <a:moveTo>
                  <a:pt x="0" y="0"/>
                </a:moveTo>
                <a:lnTo>
                  <a:pt x="2942654" y="0"/>
                </a:lnTo>
                <a:lnTo>
                  <a:pt x="2942654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653" t="-24826" r="-6214" b="-11244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16788" y="1291127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88266" y="1174609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79567" y="7576614"/>
            <a:ext cx="5550397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ArcFace performance depends strongly on detection quality → reason RetinaFace helps.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452398" y="3530299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968921" y="2253453"/>
            <a:ext cx="5996718" cy="6669663"/>
            <a:chOff x="0" y="0"/>
            <a:chExt cx="929048" cy="10333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9049" cy="1033305"/>
            </a:xfrm>
            <a:custGeom>
              <a:avLst/>
              <a:gdLst/>
              <a:ahLst/>
              <a:cxnLst/>
              <a:rect r="r" b="b" t="t" l="l"/>
              <a:pathLst>
                <a:path h="1033305" w="929049">
                  <a:moveTo>
                    <a:pt x="29694" y="0"/>
                  </a:moveTo>
                  <a:lnTo>
                    <a:pt x="899355" y="0"/>
                  </a:lnTo>
                  <a:cubicBezTo>
                    <a:pt x="915754" y="0"/>
                    <a:pt x="929049" y="13294"/>
                    <a:pt x="929049" y="29694"/>
                  </a:cubicBezTo>
                  <a:lnTo>
                    <a:pt x="929049" y="1003612"/>
                  </a:lnTo>
                  <a:cubicBezTo>
                    <a:pt x="929049" y="1011487"/>
                    <a:pt x="925920" y="1019040"/>
                    <a:pt x="920351" y="1024608"/>
                  </a:cubicBezTo>
                  <a:cubicBezTo>
                    <a:pt x="914783" y="1030177"/>
                    <a:pt x="907230" y="1033305"/>
                    <a:pt x="899355" y="1033305"/>
                  </a:cubicBezTo>
                  <a:lnTo>
                    <a:pt x="29694" y="1033305"/>
                  </a:lnTo>
                  <a:cubicBezTo>
                    <a:pt x="21818" y="1033305"/>
                    <a:pt x="14266" y="1030177"/>
                    <a:pt x="8697" y="1024608"/>
                  </a:cubicBezTo>
                  <a:cubicBezTo>
                    <a:pt x="3128" y="1019040"/>
                    <a:pt x="0" y="1011487"/>
                    <a:pt x="0" y="1003612"/>
                  </a:cubicBezTo>
                  <a:lnTo>
                    <a:pt x="0" y="29694"/>
                  </a:lnTo>
                  <a:cubicBezTo>
                    <a:pt x="0" y="13294"/>
                    <a:pt x="13294" y="0"/>
                    <a:pt x="2969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6053" r="0" b="-605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452398" y="8923115"/>
            <a:ext cx="381257" cy="381257"/>
          </a:xfrm>
          <a:custGeom>
            <a:avLst/>
            <a:gdLst/>
            <a:ahLst/>
            <a:cxnLst/>
            <a:rect r="r" b="b" t="t" l="l"/>
            <a:pathLst>
              <a:path h="381257" w="381257">
                <a:moveTo>
                  <a:pt x="0" y="0"/>
                </a:moveTo>
                <a:lnTo>
                  <a:pt x="381256" y="0"/>
                </a:lnTo>
                <a:lnTo>
                  <a:pt x="381256" y="381257"/>
                </a:lnTo>
                <a:lnTo>
                  <a:pt x="0" y="381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15788" y="720729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4826" r="-5468" b="-11244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52398" y="2301078"/>
            <a:ext cx="6613728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Initial Problem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52398" y="3152236"/>
            <a:ext cx="7958032" cy="577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the first implementation using a DeepFace CNN baseline,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system sometimes recognized three different people as one identity.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This issue motivated us to: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analyze face detection and recognition quality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compare different models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improve identity separation using more robust embeddings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988266" y="1174609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68921" y="1780523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9371" y="9576839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93132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826" r="-5468" b="-112447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039232" y="2935844"/>
          <a:ext cx="15614007" cy="5610225"/>
        </p:xfrm>
        <a:graphic>
          <a:graphicData uri="http://schemas.openxmlformats.org/drawingml/2006/table">
            <a:tbl>
              <a:tblPr/>
              <a:tblGrid>
                <a:gridCol w="2602335"/>
                <a:gridCol w="2602335"/>
                <a:gridCol w="2602335"/>
                <a:gridCol w="2602335"/>
                <a:gridCol w="2602335"/>
                <a:gridCol w="2602335"/>
              </a:tblGrid>
              <a:tr h="11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14183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14183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Accuracy (identity separation)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231F2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Speed on old CPU laptops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231F2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Pros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231F2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31F2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Robustness (light/pose)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764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Deepface (CNN model)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Faster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Simple baseline, easy to run in DeepFace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Can confuse similar faces, sensitive to crop quality / detector quality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40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ArcFace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Strong identity separation (margin-based training), works well with cosine distance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Heavier model → on old laptops FPS drops; on newer hardware or GPU it performs much better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966774" y="1107432"/>
            <a:ext cx="8665950" cy="1373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543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Face Det</a:t>
            </a:r>
            <a:r>
              <a:rPr lang="en-US" sz="543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ection Model Comparison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88266" y="668647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29449" y="9201150"/>
            <a:ext cx="8673352" cy="39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Final choice: ArcFace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21991" y="1121257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002672" y="2579728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452398" y="3385622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0185" y="457667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5" y="0"/>
                </a:lnTo>
                <a:lnTo>
                  <a:pt x="3344425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826" r="-5468" b="-11244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95850" y="2467665"/>
            <a:ext cx="2312163" cy="2312163"/>
          </a:xfrm>
          <a:custGeom>
            <a:avLst/>
            <a:gdLst/>
            <a:ahLst/>
            <a:cxnLst/>
            <a:rect r="r" b="b" t="t" l="l"/>
            <a:pathLst>
              <a:path h="2312163" w="2312163">
                <a:moveTo>
                  <a:pt x="0" y="0"/>
                </a:moveTo>
                <a:lnTo>
                  <a:pt x="2312163" y="0"/>
                </a:lnTo>
                <a:lnTo>
                  <a:pt x="2312163" y="2312163"/>
                </a:lnTo>
                <a:lnTo>
                  <a:pt x="0" y="23121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38199" y="4088639"/>
            <a:ext cx="1758101" cy="2109721"/>
          </a:xfrm>
          <a:custGeom>
            <a:avLst/>
            <a:gdLst/>
            <a:ahLst/>
            <a:cxnLst/>
            <a:rect r="r" b="b" t="t" l="l"/>
            <a:pathLst>
              <a:path h="2109721" w="1758101">
                <a:moveTo>
                  <a:pt x="0" y="0"/>
                </a:moveTo>
                <a:lnTo>
                  <a:pt x="1758101" y="0"/>
                </a:lnTo>
                <a:lnTo>
                  <a:pt x="1758101" y="2109722"/>
                </a:lnTo>
                <a:lnTo>
                  <a:pt x="0" y="2109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00102" y="5246489"/>
            <a:ext cx="2133331" cy="2217041"/>
          </a:xfrm>
          <a:custGeom>
            <a:avLst/>
            <a:gdLst/>
            <a:ahLst/>
            <a:cxnLst/>
            <a:rect r="r" b="b" t="t" l="l"/>
            <a:pathLst>
              <a:path h="2217041" w="2133331">
                <a:moveTo>
                  <a:pt x="0" y="0"/>
                </a:moveTo>
                <a:lnTo>
                  <a:pt x="2133332" y="0"/>
                </a:lnTo>
                <a:lnTo>
                  <a:pt x="2133332" y="2217042"/>
                </a:lnTo>
                <a:lnTo>
                  <a:pt x="0" y="22170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61" t="0" r="-196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39649" y="6703172"/>
            <a:ext cx="2594070" cy="2594070"/>
          </a:xfrm>
          <a:custGeom>
            <a:avLst/>
            <a:gdLst/>
            <a:ahLst/>
            <a:cxnLst/>
            <a:rect r="r" b="b" t="t" l="l"/>
            <a:pathLst>
              <a:path h="2594070" w="2594070">
                <a:moveTo>
                  <a:pt x="0" y="0"/>
                </a:moveTo>
                <a:lnTo>
                  <a:pt x="2594070" y="0"/>
                </a:lnTo>
                <a:lnTo>
                  <a:pt x="2594070" y="2594070"/>
                </a:lnTo>
                <a:lnTo>
                  <a:pt x="0" y="25940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52398" y="2636321"/>
            <a:ext cx="5137785" cy="51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88266" y="1174609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14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08013" y="9763953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2398" y="1743519"/>
            <a:ext cx="7648951" cy="6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Practical 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52398" y="3642797"/>
            <a:ext cx="10283750" cy="618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Software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Python 3.9-3.11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Libraries: opencv-python, numpy, ArcFace, retina-face, playsound,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smtplib, email.message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Hardware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Webcam 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Speakers for alert 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JSON file with known face embeddings (gallery_db.json)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Format supports multiple embeddings per person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Email Setup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Environment variables: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ALERT_EMAIL – your Gmail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ALERT_EMAIL_PASS – app password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ALERT_TO_EMAIL – recipient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452398" y="3021109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510420" y="8468377"/>
            <a:ext cx="381257" cy="381257"/>
          </a:xfrm>
          <a:custGeom>
            <a:avLst/>
            <a:gdLst/>
            <a:ahLst/>
            <a:cxnLst/>
            <a:rect r="r" b="b" t="t" l="l"/>
            <a:pathLst>
              <a:path h="381257" w="381257">
                <a:moveTo>
                  <a:pt x="0" y="0"/>
                </a:moveTo>
                <a:lnTo>
                  <a:pt x="381257" y="0"/>
                </a:lnTo>
                <a:lnTo>
                  <a:pt x="381257" y="381257"/>
                </a:lnTo>
                <a:lnTo>
                  <a:pt x="0" y="381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0185" y="457667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5" y="0"/>
                </a:lnTo>
                <a:lnTo>
                  <a:pt x="3344425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826" r="-5468" b="-11244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03616" y="1028700"/>
            <a:ext cx="1826478" cy="1826478"/>
          </a:xfrm>
          <a:custGeom>
            <a:avLst/>
            <a:gdLst/>
            <a:ahLst/>
            <a:cxnLst/>
            <a:rect r="r" b="b" t="t" l="l"/>
            <a:pathLst>
              <a:path h="1826478" w="1826478">
                <a:moveTo>
                  <a:pt x="0" y="0"/>
                </a:moveTo>
                <a:lnTo>
                  <a:pt x="1826478" y="0"/>
                </a:lnTo>
                <a:lnTo>
                  <a:pt x="1826478" y="1826478"/>
                </a:lnTo>
                <a:lnTo>
                  <a:pt x="0" y="18264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18883" y="5233360"/>
            <a:ext cx="1875053" cy="1875053"/>
          </a:xfrm>
          <a:custGeom>
            <a:avLst/>
            <a:gdLst/>
            <a:ahLst/>
            <a:cxnLst/>
            <a:rect r="r" b="b" t="t" l="l"/>
            <a:pathLst>
              <a:path h="1875053" w="1875053">
                <a:moveTo>
                  <a:pt x="0" y="0"/>
                </a:moveTo>
                <a:lnTo>
                  <a:pt x="1875053" y="0"/>
                </a:lnTo>
                <a:lnTo>
                  <a:pt x="1875053" y="1875052"/>
                </a:lnTo>
                <a:lnTo>
                  <a:pt x="0" y="18750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54620" y="7065926"/>
            <a:ext cx="2646808" cy="2646808"/>
          </a:xfrm>
          <a:custGeom>
            <a:avLst/>
            <a:gdLst/>
            <a:ahLst/>
            <a:cxnLst/>
            <a:rect r="r" b="b" t="t" l="l"/>
            <a:pathLst>
              <a:path h="2646808" w="2646808">
                <a:moveTo>
                  <a:pt x="0" y="0"/>
                </a:moveTo>
                <a:lnTo>
                  <a:pt x="2646808" y="0"/>
                </a:lnTo>
                <a:lnTo>
                  <a:pt x="2646808" y="2646808"/>
                </a:lnTo>
                <a:lnTo>
                  <a:pt x="0" y="2646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59541" y="2169377"/>
            <a:ext cx="1130052" cy="1130052"/>
          </a:xfrm>
          <a:custGeom>
            <a:avLst/>
            <a:gdLst/>
            <a:ahLst/>
            <a:cxnLst/>
            <a:rect r="r" b="b" t="t" l="l"/>
            <a:pathLst>
              <a:path h="1130052" w="1130052">
                <a:moveTo>
                  <a:pt x="0" y="0"/>
                </a:moveTo>
                <a:lnTo>
                  <a:pt x="1130052" y="0"/>
                </a:lnTo>
                <a:lnTo>
                  <a:pt x="1130052" y="1130052"/>
                </a:lnTo>
                <a:lnTo>
                  <a:pt x="0" y="11300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51027" y="4103308"/>
            <a:ext cx="1130052" cy="1130052"/>
          </a:xfrm>
          <a:custGeom>
            <a:avLst/>
            <a:gdLst/>
            <a:ahLst/>
            <a:cxnLst/>
            <a:rect r="r" b="b" t="t" l="l"/>
            <a:pathLst>
              <a:path h="1130052" w="1130052">
                <a:moveTo>
                  <a:pt x="0" y="0"/>
                </a:moveTo>
                <a:lnTo>
                  <a:pt x="1130051" y="0"/>
                </a:lnTo>
                <a:lnTo>
                  <a:pt x="1130051" y="1130052"/>
                </a:lnTo>
                <a:lnTo>
                  <a:pt x="0" y="11300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12999" y="6277315"/>
            <a:ext cx="1130052" cy="1130052"/>
          </a:xfrm>
          <a:custGeom>
            <a:avLst/>
            <a:gdLst/>
            <a:ahLst/>
            <a:cxnLst/>
            <a:rect r="r" b="b" t="t" l="l"/>
            <a:pathLst>
              <a:path h="1130052" w="1130052">
                <a:moveTo>
                  <a:pt x="0" y="0"/>
                </a:moveTo>
                <a:lnTo>
                  <a:pt x="1130051" y="0"/>
                </a:lnTo>
                <a:lnTo>
                  <a:pt x="1130051" y="1130051"/>
                </a:lnTo>
                <a:lnTo>
                  <a:pt x="0" y="11300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13644" y="3299429"/>
            <a:ext cx="1621847" cy="1621847"/>
          </a:xfrm>
          <a:custGeom>
            <a:avLst/>
            <a:gdLst/>
            <a:ahLst/>
            <a:cxnLst/>
            <a:rect r="r" b="b" t="t" l="l"/>
            <a:pathLst>
              <a:path h="1621847" w="1621847">
                <a:moveTo>
                  <a:pt x="0" y="0"/>
                </a:moveTo>
                <a:lnTo>
                  <a:pt x="1621846" y="0"/>
                </a:lnTo>
                <a:lnTo>
                  <a:pt x="1621846" y="1621847"/>
                </a:lnTo>
                <a:lnTo>
                  <a:pt x="0" y="1621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52398" y="1969772"/>
            <a:ext cx="6202072" cy="65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0"/>
              </a:lnSpc>
            </a:pPr>
            <a:r>
              <a:rPr lang="en-US" sz="4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System 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88266" y="1174609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15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08013" y="9763953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61361" y="4160969"/>
            <a:ext cx="9014841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Camera → Detection → Recognition → Alerts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61361" y="4857657"/>
            <a:ext cx="6379273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Live video from a</a:t>
            </a: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web camera.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61361" y="5550442"/>
            <a:ext cx="8740321" cy="161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561" indent="-334781" lvl="1">
              <a:lnSpc>
                <a:spcPts val="4341"/>
              </a:lnSpc>
              <a:buFont typeface="Arial"/>
              <a:buChar char="•"/>
            </a:pPr>
            <a:r>
              <a:rPr lang="en-US" sz="310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Faces are detected, converted into</a:t>
            </a:r>
            <a:r>
              <a:rPr lang="en-US" sz="310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embeddings, and classified as known or unknown.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074273" y="2996753"/>
            <a:ext cx="2022300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53418" y="8427607"/>
            <a:ext cx="362505" cy="362505"/>
          </a:xfrm>
          <a:custGeom>
            <a:avLst/>
            <a:gdLst/>
            <a:ahLst/>
            <a:cxnLst/>
            <a:rect r="r" b="b" t="t" l="l"/>
            <a:pathLst>
              <a:path h="362505" w="362505">
                <a:moveTo>
                  <a:pt x="0" y="0"/>
                </a:moveTo>
                <a:lnTo>
                  <a:pt x="362505" y="0"/>
                </a:lnTo>
                <a:lnTo>
                  <a:pt x="362505" y="362506"/>
                </a:lnTo>
                <a:lnTo>
                  <a:pt x="0" y="36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097" y="940393"/>
            <a:ext cx="3179935" cy="826887"/>
          </a:xfrm>
          <a:custGeom>
            <a:avLst/>
            <a:gdLst/>
            <a:ahLst/>
            <a:cxnLst/>
            <a:rect r="r" b="b" t="t" l="l"/>
            <a:pathLst>
              <a:path h="826887" w="3179935">
                <a:moveTo>
                  <a:pt x="0" y="0"/>
                </a:moveTo>
                <a:lnTo>
                  <a:pt x="3179935" y="0"/>
                </a:lnTo>
                <a:lnTo>
                  <a:pt x="3179935" y="826887"/>
                </a:lnTo>
                <a:lnTo>
                  <a:pt x="0" y="8268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826" r="-5468" b="-11244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12847" y="986191"/>
            <a:ext cx="6964056" cy="4091383"/>
          </a:xfrm>
          <a:custGeom>
            <a:avLst/>
            <a:gdLst/>
            <a:ahLst/>
            <a:cxnLst/>
            <a:rect r="r" b="b" t="t" l="l"/>
            <a:pathLst>
              <a:path h="4091383" w="6964056">
                <a:moveTo>
                  <a:pt x="0" y="0"/>
                </a:moveTo>
                <a:lnTo>
                  <a:pt x="6964056" y="0"/>
                </a:lnTo>
                <a:lnTo>
                  <a:pt x="6964056" y="4091382"/>
                </a:lnTo>
                <a:lnTo>
                  <a:pt x="0" y="40913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46374" y="5266258"/>
            <a:ext cx="6930529" cy="4080349"/>
          </a:xfrm>
          <a:custGeom>
            <a:avLst/>
            <a:gdLst/>
            <a:ahLst/>
            <a:cxnLst/>
            <a:rect r="r" b="b" t="t" l="l"/>
            <a:pathLst>
              <a:path h="4080349" w="6930529">
                <a:moveTo>
                  <a:pt x="0" y="0"/>
                </a:moveTo>
                <a:lnTo>
                  <a:pt x="6930529" y="0"/>
                </a:lnTo>
                <a:lnTo>
                  <a:pt x="6930529" y="4080349"/>
                </a:lnTo>
                <a:lnTo>
                  <a:pt x="0" y="40803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74273" y="5266258"/>
            <a:ext cx="7351321" cy="4055296"/>
          </a:xfrm>
          <a:custGeom>
            <a:avLst/>
            <a:gdLst/>
            <a:ahLst/>
            <a:cxnLst/>
            <a:rect r="r" b="b" t="t" l="l"/>
            <a:pathLst>
              <a:path h="4055296" w="7351321">
                <a:moveTo>
                  <a:pt x="0" y="0"/>
                </a:moveTo>
                <a:lnTo>
                  <a:pt x="7351322" y="0"/>
                </a:lnTo>
                <a:lnTo>
                  <a:pt x="7351322" y="4055296"/>
                </a:lnTo>
                <a:lnTo>
                  <a:pt x="0" y="4055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766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95926" y="1047750"/>
            <a:ext cx="296149" cy="30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5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16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08013" y="9763953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74273" y="2106256"/>
            <a:ext cx="3393640" cy="66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65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Alert Logic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4273" y="3146966"/>
            <a:ext cx="3639098" cy="58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3"/>
              </a:lnSpc>
              <a:spcBef>
                <a:spcPct val="0"/>
              </a:spcBef>
            </a:pPr>
            <a:r>
              <a:rPr lang="en-US" sz="338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 known person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9253" y="4006356"/>
            <a:ext cx="6887846" cy="93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4783" indent="-287391" lvl="1">
              <a:lnSpc>
                <a:spcPts val="3727"/>
              </a:lnSpc>
              <a:buFont typeface="Arial"/>
              <a:buChar char="•"/>
            </a:pPr>
            <a:r>
              <a:rPr lang="en-US" sz="266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Matched person for the next 5 seconds</a:t>
            </a:r>
          </a:p>
          <a:p>
            <a:pPr algn="l" marL="574783" indent="-287391" lvl="1">
              <a:lnSpc>
                <a:spcPts val="3727"/>
              </a:lnSpc>
              <a:buFont typeface="Arial"/>
              <a:buChar char="•"/>
            </a:pPr>
            <a:r>
              <a:rPr lang="en-US" sz="266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Welcome + known_person_name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254420" y="4642026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510420" y="8468377"/>
            <a:ext cx="381257" cy="381257"/>
          </a:xfrm>
          <a:custGeom>
            <a:avLst/>
            <a:gdLst/>
            <a:ahLst/>
            <a:cxnLst/>
            <a:rect r="r" b="b" t="t" l="l"/>
            <a:pathLst>
              <a:path h="381257" w="381257">
                <a:moveTo>
                  <a:pt x="0" y="0"/>
                </a:moveTo>
                <a:lnTo>
                  <a:pt x="381257" y="0"/>
                </a:lnTo>
                <a:lnTo>
                  <a:pt x="381257" y="381257"/>
                </a:lnTo>
                <a:lnTo>
                  <a:pt x="0" y="381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91677" y="1888673"/>
            <a:ext cx="2756714" cy="869659"/>
          </a:xfrm>
          <a:custGeom>
            <a:avLst/>
            <a:gdLst/>
            <a:ahLst/>
            <a:cxnLst/>
            <a:rect r="r" b="b" t="t" l="l"/>
            <a:pathLst>
              <a:path h="869659" w="2756714">
                <a:moveTo>
                  <a:pt x="0" y="0"/>
                </a:moveTo>
                <a:lnTo>
                  <a:pt x="2756714" y="0"/>
                </a:lnTo>
                <a:lnTo>
                  <a:pt x="2756714" y="869659"/>
                </a:lnTo>
                <a:lnTo>
                  <a:pt x="0" y="869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58" t="-24826" r="-14794" b="-11244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52183" y="1888673"/>
            <a:ext cx="6015245" cy="3526437"/>
          </a:xfrm>
          <a:custGeom>
            <a:avLst/>
            <a:gdLst/>
            <a:ahLst/>
            <a:cxnLst/>
            <a:rect r="r" b="b" t="t" l="l"/>
            <a:pathLst>
              <a:path h="3526437" w="6015245">
                <a:moveTo>
                  <a:pt x="0" y="0"/>
                </a:moveTo>
                <a:lnTo>
                  <a:pt x="6015245" y="0"/>
                </a:lnTo>
                <a:lnTo>
                  <a:pt x="6015245" y="3526437"/>
                </a:lnTo>
                <a:lnTo>
                  <a:pt x="0" y="3526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52183" y="5549867"/>
            <a:ext cx="6015245" cy="3541475"/>
          </a:xfrm>
          <a:custGeom>
            <a:avLst/>
            <a:gdLst/>
            <a:ahLst/>
            <a:cxnLst/>
            <a:rect r="r" b="b" t="t" l="l"/>
            <a:pathLst>
              <a:path h="3541475" w="6015245">
                <a:moveTo>
                  <a:pt x="0" y="0"/>
                </a:moveTo>
                <a:lnTo>
                  <a:pt x="6015245" y="0"/>
                </a:lnTo>
                <a:lnTo>
                  <a:pt x="6015245" y="3541475"/>
                </a:lnTo>
                <a:lnTo>
                  <a:pt x="0" y="3541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88266" y="1174609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17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08013" y="9763953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54420" y="3689991"/>
            <a:ext cx="3569184" cy="700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0"/>
              </a:lnSpc>
            </a:pPr>
            <a:r>
              <a:rPr lang="en-US" sz="4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Alert Logic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4308" y="4823001"/>
            <a:ext cx="4354041" cy="60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  <a:spcBef>
                <a:spcPct val="0"/>
              </a:spcBef>
            </a:pPr>
            <a:r>
              <a:rPr lang="en-US" sz="35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 unknown person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91677" y="5856624"/>
            <a:ext cx="4666672" cy="197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Unmatched person for the next 10 seconds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Screenshot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356405" y="3071526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510420" y="8468377"/>
            <a:ext cx="381257" cy="381257"/>
          </a:xfrm>
          <a:custGeom>
            <a:avLst/>
            <a:gdLst/>
            <a:ahLst/>
            <a:cxnLst/>
            <a:rect r="r" b="b" t="t" l="l"/>
            <a:pathLst>
              <a:path h="381257" w="381257">
                <a:moveTo>
                  <a:pt x="0" y="0"/>
                </a:moveTo>
                <a:lnTo>
                  <a:pt x="381257" y="0"/>
                </a:lnTo>
                <a:lnTo>
                  <a:pt x="381257" y="381257"/>
                </a:lnTo>
                <a:lnTo>
                  <a:pt x="0" y="381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3731" y="1028700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59"/>
                </a:lnTo>
                <a:lnTo>
                  <a:pt x="0" y="869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826" r="-5468" b="-112447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8994" t="0" r="17802" b="0"/>
          <a:stretch>
            <a:fillRect/>
          </a:stretch>
        </p:blipFill>
        <p:spPr>
          <a:xfrm flipH="false" flipV="false" rot="0">
            <a:off x="2891677" y="5201593"/>
            <a:ext cx="6929098" cy="4056707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0269101" y="2065704"/>
            <a:ext cx="6047056" cy="6271779"/>
          </a:xfrm>
          <a:custGeom>
            <a:avLst/>
            <a:gdLst/>
            <a:ahLst/>
            <a:cxnLst/>
            <a:rect r="r" b="b" t="t" l="l"/>
            <a:pathLst>
              <a:path h="6271779" w="6047056">
                <a:moveTo>
                  <a:pt x="0" y="0"/>
                </a:moveTo>
                <a:lnTo>
                  <a:pt x="6047057" y="0"/>
                </a:lnTo>
                <a:lnTo>
                  <a:pt x="6047057" y="6271779"/>
                </a:lnTo>
                <a:lnTo>
                  <a:pt x="0" y="62717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358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08013" y="9763953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56405" y="2119491"/>
            <a:ext cx="3569184" cy="700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0"/>
              </a:lnSpc>
            </a:pPr>
            <a:r>
              <a:rPr lang="en-US" sz="4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Alert Logic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06292" y="3252501"/>
            <a:ext cx="4354041" cy="60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  <a:spcBef>
                <a:spcPct val="0"/>
              </a:spcBef>
            </a:pPr>
            <a:r>
              <a:rPr lang="en-US" sz="35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 unknown person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91677" y="3363742"/>
            <a:ext cx="4033912" cy="148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Sound Alert activate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Send via email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88266" y="1174609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18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348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295375" y="4014222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68201" y="9420796"/>
            <a:ext cx="381257" cy="381257"/>
          </a:xfrm>
          <a:custGeom>
            <a:avLst/>
            <a:gdLst/>
            <a:ahLst/>
            <a:cxnLst/>
            <a:rect r="r" b="b" t="t" l="l"/>
            <a:pathLst>
              <a:path h="381257" w="381257">
                <a:moveTo>
                  <a:pt x="0" y="0"/>
                </a:moveTo>
                <a:lnTo>
                  <a:pt x="381256" y="0"/>
                </a:lnTo>
                <a:lnTo>
                  <a:pt x="381256" y="381257"/>
                </a:lnTo>
                <a:lnTo>
                  <a:pt x="0" y="381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6617" y="1436250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59"/>
                </a:lnTo>
                <a:lnTo>
                  <a:pt x="0" y="869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826" r="-5468" b="-11244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1330" y="2992931"/>
            <a:ext cx="9156001" cy="58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0"/>
              </a:lnSpc>
            </a:pPr>
            <a:r>
              <a:rPr lang="en-US" sz="4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Outlook/Future improvements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7722" y="3928497"/>
            <a:ext cx="7796348" cy="479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Replace laptop webcam with a real security camera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Tune threshold with real camera samples (reduce false matches) 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Faster search in database (cache embeddings; optional SQLite later)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 anti-spoof / liveness (future security upgrade) 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988266" y="1174609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19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68921" y="1780523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968921" y="2253453"/>
            <a:ext cx="5996718" cy="6669663"/>
            <a:chOff x="0" y="0"/>
            <a:chExt cx="929048" cy="10333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9049" cy="1033305"/>
            </a:xfrm>
            <a:custGeom>
              <a:avLst/>
              <a:gdLst/>
              <a:ahLst/>
              <a:cxnLst/>
              <a:rect r="r" b="b" t="t" l="l"/>
              <a:pathLst>
                <a:path h="1033305" w="929049">
                  <a:moveTo>
                    <a:pt x="29694" y="0"/>
                  </a:moveTo>
                  <a:lnTo>
                    <a:pt x="899355" y="0"/>
                  </a:lnTo>
                  <a:cubicBezTo>
                    <a:pt x="915754" y="0"/>
                    <a:pt x="929049" y="13294"/>
                    <a:pt x="929049" y="29694"/>
                  </a:cubicBezTo>
                  <a:lnTo>
                    <a:pt x="929049" y="1003612"/>
                  </a:lnTo>
                  <a:cubicBezTo>
                    <a:pt x="929049" y="1011487"/>
                    <a:pt x="925920" y="1019040"/>
                    <a:pt x="920351" y="1024608"/>
                  </a:cubicBezTo>
                  <a:cubicBezTo>
                    <a:pt x="914783" y="1030177"/>
                    <a:pt x="907230" y="1033305"/>
                    <a:pt x="899355" y="1033305"/>
                  </a:cubicBezTo>
                  <a:lnTo>
                    <a:pt x="29694" y="1033305"/>
                  </a:lnTo>
                  <a:cubicBezTo>
                    <a:pt x="21818" y="1033305"/>
                    <a:pt x="14266" y="1030177"/>
                    <a:pt x="8697" y="1024608"/>
                  </a:cubicBezTo>
                  <a:cubicBezTo>
                    <a:pt x="3128" y="1019040"/>
                    <a:pt x="0" y="1011487"/>
                    <a:pt x="0" y="1003612"/>
                  </a:cubicBezTo>
                  <a:lnTo>
                    <a:pt x="0" y="29694"/>
                  </a:lnTo>
                  <a:cubicBezTo>
                    <a:pt x="0" y="13294"/>
                    <a:pt x="13294" y="0"/>
                    <a:pt x="29694" y="0"/>
                  </a:cubicBezTo>
                  <a:close/>
                </a:path>
              </a:pathLst>
            </a:custGeom>
            <a:blipFill>
              <a:blip r:embed="rId8"/>
              <a:stretch>
                <a:fillRect l="-35883" t="0" r="-47266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861932" y="3121487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4562" y="8692818"/>
            <a:ext cx="381257" cy="381257"/>
          </a:xfrm>
          <a:custGeom>
            <a:avLst/>
            <a:gdLst/>
            <a:ahLst/>
            <a:cxnLst/>
            <a:rect r="r" b="b" t="t" l="l"/>
            <a:pathLst>
              <a:path h="381257" w="381257">
                <a:moveTo>
                  <a:pt x="0" y="0"/>
                </a:moveTo>
                <a:lnTo>
                  <a:pt x="381257" y="0"/>
                </a:lnTo>
                <a:lnTo>
                  <a:pt x="381257" y="381256"/>
                </a:lnTo>
                <a:lnTo>
                  <a:pt x="0" y="381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64264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826" r="-5468" b="-11244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1932" y="1764762"/>
            <a:ext cx="4204201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66133" y="1174609"/>
            <a:ext cx="155734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74430" y="1800104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05097" y="3416762"/>
            <a:ext cx="7625772" cy="632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7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1.Project Goal</a:t>
            </a:r>
          </a:p>
          <a:p>
            <a:pPr algn="l">
              <a:lnSpc>
                <a:spcPts val="4587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2.Essential Theory</a:t>
            </a:r>
          </a:p>
          <a:p>
            <a:pPr algn="l">
              <a:lnSpc>
                <a:spcPts val="4587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2.1   Face Detection</a:t>
            </a:r>
          </a:p>
          <a:p>
            <a:pPr algn="l">
              <a:lnSpc>
                <a:spcPts val="4587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2.2  </a:t>
            </a: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Face Recognition</a:t>
            </a:r>
          </a:p>
          <a:p>
            <a:pPr algn="l">
              <a:lnSpc>
                <a:spcPts val="4587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3.Practical Implementation</a:t>
            </a:r>
          </a:p>
          <a:p>
            <a:pPr algn="l">
              <a:lnSpc>
                <a:spcPts val="4587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3.1  SetUp</a:t>
            </a:r>
          </a:p>
          <a:p>
            <a:pPr algn="l">
              <a:lnSpc>
                <a:spcPts val="4587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3.2  System Architecture</a:t>
            </a:r>
          </a:p>
          <a:p>
            <a:pPr algn="l">
              <a:lnSpc>
                <a:spcPts val="4587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3.3  Alert Logic</a:t>
            </a:r>
          </a:p>
          <a:p>
            <a:pPr algn="l">
              <a:lnSpc>
                <a:spcPts val="4587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4.Future Improvements</a:t>
            </a:r>
          </a:p>
          <a:p>
            <a:pPr algn="l">
              <a:lnSpc>
                <a:spcPts val="4587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5.Conclusion</a:t>
            </a:r>
          </a:p>
          <a:p>
            <a:pPr algn="l">
              <a:lnSpc>
                <a:spcPts val="417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34562" y="2684342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4562" y="8692818"/>
            <a:ext cx="381257" cy="381257"/>
          </a:xfrm>
          <a:custGeom>
            <a:avLst/>
            <a:gdLst/>
            <a:ahLst/>
            <a:cxnLst/>
            <a:rect r="r" b="b" t="t" l="l"/>
            <a:pathLst>
              <a:path h="381257" w="381257">
                <a:moveTo>
                  <a:pt x="0" y="0"/>
                </a:moveTo>
                <a:lnTo>
                  <a:pt x="381257" y="0"/>
                </a:lnTo>
                <a:lnTo>
                  <a:pt x="381257" y="381256"/>
                </a:lnTo>
                <a:lnTo>
                  <a:pt x="0" y="381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6540" y="1392117"/>
            <a:ext cx="4204201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7620" y="2970092"/>
            <a:ext cx="14016364" cy="593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developed a facial recognition–based home security prototype using a modular pipeline: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Camera → Detection → Recognition → Alert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Our comparison showed that: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Detection quality directly impacts recognition accuracy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RetinaFace provides the most reliable face detection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ArcFace embeddings achieve better identity separation than simpler models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Despite lower CPU performance, the RetinaFace + ArcFace combination significantly improved system reliability, making it suitable for real-world security scenarios.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88266" y="1174609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20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28086" y="285900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59"/>
                </a:lnTo>
                <a:lnTo>
                  <a:pt x="0" y="869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826" r="-5468" b="-11244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45599" y="1665802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34562" y="2893892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4562" y="8692818"/>
            <a:ext cx="381257" cy="381257"/>
          </a:xfrm>
          <a:custGeom>
            <a:avLst/>
            <a:gdLst/>
            <a:ahLst/>
            <a:cxnLst/>
            <a:rect r="r" b="b" t="t" l="l"/>
            <a:pathLst>
              <a:path h="381257" w="381257">
                <a:moveTo>
                  <a:pt x="0" y="0"/>
                </a:moveTo>
                <a:lnTo>
                  <a:pt x="381257" y="0"/>
                </a:lnTo>
                <a:lnTo>
                  <a:pt x="381257" y="381256"/>
                </a:lnTo>
                <a:lnTo>
                  <a:pt x="0" y="381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6540" y="1392117"/>
            <a:ext cx="4204201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88266" y="1174609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21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76540" y="457667"/>
            <a:ext cx="2837296" cy="869659"/>
          </a:xfrm>
          <a:custGeom>
            <a:avLst/>
            <a:gdLst/>
            <a:ahLst/>
            <a:cxnLst/>
            <a:rect r="r" b="b" t="t" l="l"/>
            <a:pathLst>
              <a:path h="869659" w="2837296">
                <a:moveTo>
                  <a:pt x="0" y="0"/>
                </a:moveTo>
                <a:lnTo>
                  <a:pt x="2837296" y="0"/>
                </a:lnTo>
                <a:lnTo>
                  <a:pt x="2837296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873" t="-24826" r="-6445" b="-11244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74430" y="1800104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28940" y="3106216"/>
            <a:ext cx="15430360" cy="564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Books and Journals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Deng, J./Guo, J./Ververas, E./Kotsia, I./Zafeiriou, S.: RetinaFace: Single-Shot Multi-Level Face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Localisation in the Wild. In: Proceedings of the IEEE/CVF Conference on Computer Vision and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Pattern Recognition (CVPR). 2020, pp. 5203–5212.</a:t>
            </a:r>
          </a:p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Electronic Resources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Cochard, D.: ArcFace: A Machine Learning Model for Face Recognition. Medium, 2021. Available at: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</a:t>
            </a: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[Accessed: January 20, 2026].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Khan, A.: What is Face Detection? The Ultimate Guide. LearnOpenCV, 2022. Available at: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</a:t>
            </a: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[Accessed: January 20, 2026].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King, D.: dlib C++ Library, 2009. Available at: [Accessed: January 20, 2026].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OpenCV: Cascade Classifier — Object Detection using Haar features, 2023. Available at: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[Accessed: January 20, 2026].</a:t>
            </a:r>
          </a:p>
          <a:p>
            <a:pPr algn="l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922640" y="7997619"/>
            <a:ext cx="10520594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003131" y="4909555"/>
            <a:ext cx="8359613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Thank you for your attention!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88266" y="1174609"/>
            <a:ext cx="31146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22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212511" y="1818623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59"/>
                </a:lnTo>
                <a:lnTo>
                  <a:pt x="0" y="869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826" r="-5468" b="-11244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73585" y="1946748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3844766" y="3614155"/>
            <a:ext cx="10520594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39235"/>
            <a:ext cx="6861161" cy="7019065"/>
          </a:xfrm>
          <a:custGeom>
            <a:avLst/>
            <a:gdLst/>
            <a:ahLst/>
            <a:cxnLst/>
            <a:rect r="r" b="b" t="t" l="l"/>
            <a:pathLst>
              <a:path h="7019065" w="6861161">
                <a:moveTo>
                  <a:pt x="0" y="0"/>
                </a:moveTo>
                <a:lnTo>
                  <a:pt x="6861161" y="0"/>
                </a:lnTo>
                <a:lnTo>
                  <a:pt x="6861161" y="7019065"/>
                </a:lnTo>
                <a:lnTo>
                  <a:pt x="0" y="7019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0" t="0" r="-115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49371" y="9576839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93132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4826" r="-5468" b="-1124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85801" y="2746399"/>
            <a:ext cx="9564654" cy="115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889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889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roject Goal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85801" y="3846194"/>
            <a:ext cx="9425429" cy="418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g</a:t>
            </a:r>
            <a:r>
              <a:rPr lang="en-US" sz="23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oal of our project is to develop a prototype door security system that:</a:t>
            </a:r>
          </a:p>
          <a:p>
            <a:pPr algn="l">
              <a:lnSpc>
                <a:spcPts val="3343"/>
              </a:lnSpc>
            </a:pPr>
          </a:p>
          <a:p>
            <a:pPr algn="l" marL="515692" indent="-257846" lvl="1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captures live video from a camera</a:t>
            </a:r>
          </a:p>
          <a:p>
            <a:pPr algn="l" marL="515692" indent="-257846" lvl="1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detects faces in real time</a:t>
            </a:r>
          </a:p>
          <a:p>
            <a:pPr algn="l" marL="515692" indent="-257846" lvl="1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recognizes known individuals using a local database</a:t>
            </a:r>
          </a:p>
          <a:p>
            <a:pPr algn="l" marL="515692" indent="-257846" lvl="1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triggers a sound alert and email notification for unknown persons</a:t>
            </a:r>
          </a:p>
          <a:p>
            <a:pPr algn="l">
              <a:lnSpc>
                <a:spcPts val="3343"/>
              </a:lnSpc>
            </a:pPr>
          </a:p>
          <a:p>
            <a:pPr algn="l">
              <a:lnSpc>
                <a:spcPts val="334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066133" y="1012182"/>
            <a:ext cx="155734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21991" y="1121257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2347010" y="3029699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0226" y="1647985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59"/>
                </a:lnTo>
                <a:lnTo>
                  <a:pt x="0" y="869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826" r="-5468" b="-11244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12916" y="3956799"/>
            <a:ext cx="3995097" cy="4114800"/>
          </a:xfrm>
          <a:custGeom>
            <a:avLst/>
            <a:gdLst/>
            <a:ahLst/>
            <a:cxnLst/>
            <a:rect r="r" b="b" t="t" l="l"/>
            <a:pathLst>
              <a:path h="4114800" w="3995097">
                <a:moveTo>
                  <a:pt x="0" y="0"/>
                </a:moveTo>
                <a:lnTo>
                  <a:pt x="3995097" y="0"/>
                </a:lnTo>
                <a:lnTo>
                  <a:pt x="3995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4678" y="5046459"/>
            <a:ext cx="6731728" cy="158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Dete</a:t>
            </a: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ct faces in each frame (bounding boxes)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Crucial step before recognition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etection errors → recognition errors → false alerts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44678" y="3077324"/>
            <a:ext cx="8089562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Face Detection – Essential Theory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85183" y="1174609"/>
            <a:ext cx="155734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15925" y="1799069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081099" y="4246357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26720" y="1682402"/>
            <a:ext cx="2942654" cy="869659"/>
          </a:xfrm>
          <a:custGeom>
            <a:avLst/>
            <a:gdLst/>
            <a:ahLst/>
            <a:cxnLst/>
            <a:rect r="r" b="b" t="t" l="l"/>
            <a:pathLst>
              <a:path h="869659" w="2942654">
                <a:moveTo>
                  <a:pt x="0" y="0"/>
                </a:moveTo>
                <a:lnTo>
                  <a:pt x="2942654" y="0"/>
                </a:lnTo>
                <a:lnTo>
                  <a:pt x="2942654" y="869659"/>
                </a:lnTo>
                <a:lnTo>
                  <a:pt x="0" y="869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653" t="-24826" r="-6214" b="-11244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09249" y="364128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81099" y="2872281"/>
            <a:ext cx="5887773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</a:t>
            </a:r>
            <a:r>
              <a:rPr lang="en-US" sz="65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tinaFace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83194" y="4566482"/>
            <a:ext cx="6483583" cy="318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</a:t>
            </a: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rn deep learning–based detector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Single-shot → fast, one pass per frame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Multi-scale → detects faces of any size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Robust in-the-wild → works with rotated faces, poor lighting, multiple faces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</a:t>
            </a: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edicts key facial landmarks → increases accuracy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403773" y="2379659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66133" y="1174609"/>
            <a:ext cx="155734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35366" y="3015125"/>
            <a:ext cx="8348582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RetinaFace Workscade</a:t>
            </a:r>
          </a:p>
        </p:txBody>
      </p:sp>
      <p:sp>
        <p:nvSpPr>
          <p:cNvPr name="AutoShape 4" id="4"/>
          <p:cNvSpPr/>
          <p:nvPr/>
        </p:nvSpPr>
        <p:spPr>
          <a:xfrm>
            <a:off x="2738899" y="4993150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15437788" y="9450111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3" y="0"/>
                </a:lnTo>
                <a:lnTo>
                  <a:pt x="3115253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9448" y="1558379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826" r="-5468" b="-11244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50485" y="5368636"/>
            <a:ext cx="5465029" cy="318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</a:t>
            </a: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 regression predicts bounding box + key points (eyes, nose, mouth)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Multi-ta</a:t>
            </a: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sk learning improves detection accuracy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Feature Pyramid Network detects faces at multiple scales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692864" y="1686504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66133" y="1174609"/>
            <a:ext cx="155734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6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507775" y="2428039"/>
            <a:ext cx="4186983" cy="6669663"/>
            <a:chOff x="0" y="0"/>
            <a:chExt cx="648673" cy="10333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8673" cy="1033305"/>
            </a:xfrm>
            <a:custGeom>
              <a:avLst/>
              <a:gdLst/>
              <a:ahLst/>
              <a:cxnLst/>
              <a:rect r="r" b="b" t="t" l="l"/>
              <a:pathLst>
                <a:path h="1033305" w="648673">
                  <a:moveTo>
                    <a:pt x="42528" y="0"/>
                  </a:moveTo>
                  <a:lnTo>
                    <a:pt x="606145" y="0"/>
                  </a:lnTo>
                  <a:cubicBezTo>
                    <a:pt x="617424" y="0"/>
                    <a:pt x="628242" y="4481"/>
                    <a:pt x="636217" y="12456"/>
                  </a:cubicBezTo>
                  <a:cubicBezTo>
                    <a:pt x="644193" y="20432"/>
                    <a:pt x="648673" y="31249"/>
                    <a:pt x="648673" y="42528"/>
                  </a:cubicBezTo>
                  <a:lnTo>
                    <a:pt x="648673" y="990777"/>
                  </a:lnTo>
                  <a:cubicBezTo>
                    <a:pt x="648673" y="1014265"/>
                    <a:pt x="629633" y="1033305"/>
                    <a:pt x="606145" y="1033305"/>
                  </a:cubicBezTo>
                  <a:lnTo>
                    <a:pt x="42528" y="1033305"/>
                  </a:lnTo>
                  <a:cubicBezTo>
                    <a:pt x="31249" y="1033305"/>
                    <a:pt x="20432" y="1028825"/>
                    <a:pt x="12456" y="1020849"/>
                  </a:cubicBezTo>
                  <a:cubicBezTo>
                    <a:pt x="4481" y="1012874"/>
                    <a:pt x="0" y="1002056"/>
                    <a:pt x="0" y="990777"/>
                  </a:cubicBezTo>
                  <a:lnTo>
                    <a:pt x="0" y="42528"/>
                  </a:lnTo>
                  <a:cubicBezTo>
                    <a:pt x="0" y="31249"/>
                    <a:pt x="4481" y="20432"/>
                    <a:pt x="12456" y="12456"/>
                  </a:cubicBezTo>
                  <a:cubicBezTo>
                    <a:pt x="20432" y="4481"/>
                    <a:pt x="31249" y="0"/>
                    <a:pt x="42528" y="0"/>
                  </a:cubicBezTo>
                  <a:close/>
                </a:path>
              </a:pathLst>
            </a:custGeom>
            <a:blipFill>
              <a:blip r:embed="rId6"/>
              <a:stretch>
                <a:fillRect l="-29647" t="0" r="-29647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788840" y="4409209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738815" y="5681736"/>
            <a:ext cx="8777973" cy="2640243"/>
            <a:chOff x="0" y="0"/>
            <a:chExt cx="2311894" cy="6953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1894" cy="695373"/>
            </a:xfrm>
            <a:custGeom>
              <a:avLst/>
              <a:gdLst/>
              <a:ahLst/>
              <a:cxnLst/>
              <a:rect r="r" b="b" t="t" l="l"/>
              <a:pathLst>
                <a:path h="695373" w="2311894">
                  <a:moveTo>
                    <a:pt x="32633" y="0"/>
                  </a:moveTo>
                  <a:lnTo>
                    <a:pt x="2279261" y="0"/>
                  </a:lnTo>
                  <a:cubicBezTo>
                    <a:pt x="2297284" y="0"/>
                    <a:pt x="2311894" y="14610"/>
                    <a:pt x="2311894" y="32633"/>
                  </a:cubicBezTo>
                  <a:lnTo>
                    <a:pt x="2311894" y="662740"/>
                  </a:lnTo>
                  <a:cubicBezTo>
                    <a:pt x="2311894" y="671395"/>
                    <a:pt x="2308456" y="679695"/>
                    <a:pt x="2302336" y="685815"/>
                  </a:cubicBezTo>
                  <a:cubicBezTo>
                    <a:pt x="2296216" y="691935"/>
                    <a:pt x="2287916" y="695373"/>
                    <a:pt x="2279261" y="695373"/>
                  </a:cubicBezTo>
                  <a:lnTo>
                    <a:pt x="32633" y="695373"/>
                  </a:lnTo>
                  <a:cubicBezTo>
                    <a:pt x="14610" y="695373"/>
                    <a:pt x="0" y="680762"/>
                    <a:pt x="0" y="662740"/>
                  </a:cubicBezTo>
                  <a:lnTo>
                    <a:pt x="0" y="32633"/>
                  </a:lnTo>
                  <a:cubicBezTo>
                    <a:pt x="0" y="14610"/>
                    <a:pt x="14610" y="0"/>
                    <a:pt x="326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363336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2311894" cy="676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96161" y="1117982"/>
            <a:ext cx="2942654" cy="869659"/>
          </a:xfrm>
          <a:custGeom>
            <a:avLst/>
            <a:gdLst/>
            <a:ahLst/>
            <a:cxnLst/>
            <a:rect r="r" b="b" t="t" l="l"/>
            <a:pathLst>
              <a:path h="869659" w="2942654">
                <a:moveTo>
                  <a:pt x="0" y="0"/>
                </a:moveTo>
                <a:lnTo>
                  <a:pt x="2942654" y="0"/>
                </a:lnTo>
                <a:lnTo>
                  <a:pt x="2942654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653" t="-24826" r="-6214" b="-11244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26440" y="2412146"/>
            <a:ext cx="12635120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Other Models We Tried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9509" y="4513971"/>
            <a:ext cx="1076727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Criteria (door security):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01136" y="5866478"/>
            <a:ext cx="7641477" cy="222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Haar</a:t>
            </a: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Cascade: classical, brightness-based, fast, less accurate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Dlib HOG: gradient-based, more robust to lighting than Haar, still less accurate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Tested for experiments, but final system uses RetinaFace only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16788" y="1291127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66133" y="1174609"/>
            <a:ext cx="155734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4019" y="8675872"/>
            <a:ext cx="36842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Final choice: RetinaFace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9371" y="9576839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93132"/>
            <a:ext cx="3344424" cy="869659"/>
          </a:xfrm>
          <a:custGeom>
            <a:avLst/>
            <a:gdLst/>
            <a:ahLst/>
            <a:cxnLst/>
            <a:rect r="r" b="b" t="t" l="l"/>
            <a:pathLst>
              <a:path h="869659" w="3344424">
                <a:moveTo>
                  <a:pt x="0" y="0"/>
                </a:moveTo>
                <a:lnTo>
                  <a:pt x="3344424" y="0"/>
                </a:lnTo>
                <a:lnTo>
                  <a:pt x="3344424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826" r="-5468" b="-112447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447786" y="3993804"/>
          <a:ext cx="11392427" cy="4533900"/>
        </p:xfrm>
        <a:graphic>
          <a:graphicData uri="http://schemas.openxmlformats.org/drawingml/2006/table">
            <a:tbl>
              <a:tblPr/>
              <a:tblGrid>
                <a:gridCol w="2278485"/>
                <a:gridCol w="2278485"/>
                <a:gridCol w="2278485"/>
                <a:gridCol w="2278485"/>
                <a:gridCol w="2278485"/>
              </a:tblGrid>
              <a:tr h="1133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14183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14183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Speed (CPU)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231F2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Accuracy &amp; Robustness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231F2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Pros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231F2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133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OpenCV (Haar Cascade)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Very fast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Low–Medium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Fast, simple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Outdated, misses faces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3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dlib HOG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More robust than Haar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CPU-heavy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3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RetinaFace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Slowest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Finds almost all faces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Very slow on CPU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3400151" y="2015192"/>
            <a:ext cx="11487698" cy="181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7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Face Det</a:t>
            </a:r>
            <a:r>
              <a:rPr lang="en-US" sz="7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ection Model Comparison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66133" y="1012182"/>
            <a:ext cx="155734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5198" y="8859230"/>
            <a:ext cx="8673352" cy="39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Final choice: RetinaFace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21991" y="1121257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099596" y="3879942"/>
            <a:ext cx="2126908" cy="0"/>
          </a:xfrm>
          <a:prstGeom prst="line">
            <a:avLst/>
          </a:prstGeom>
          <a:ln cap="flat" w="38100">
            <a:solidFill>
              <a:srgbClr val="9081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335475" y="2035267"/>
            <a:ext cx="7617050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FACE RECOGNITION –  Essential Theory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35838" y="8322946"/>
            <a:ext cx="3742261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Known identities are stored in our local database (JSON/SQLite) as embeddings/templates.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8115" y="5466383"/>
            <a:ext cx="6871770" cy="364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r>
              <a:rPr lang="en-US" sz="2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etect a face in the image/video</a:t>
            </a:r>
          </a:p>
          <a:p>
            <a:pPr algn="ctr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Crop the face (focus only on the face region)</a:t>
            </a:r>
          </a:p>
          <a:p>
            <a:pPr algn="ctr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Extract a “faceprint” = a numeric vector (embedding)</a:t>
            </a:r>
          </a:p>
          <a:p>
            <a:pPr algn="ctr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Compare that embedding with a database of known embeddings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5408013" y="9258300"/>
            <a:ext cx="3115252" cy="543753"/>
          </a:xfrm>
          <a:custGeom>
            <a:avLst/>
            <a:gdLst/>
            <a:ahLst/>
            <a:cxnLst/>
            <a:rect r="r" b="b" t="t" l="l"/>
            <a:pathLst>
              <a:path h="543753" w="3115252">
                <a:moveTo>
                  <a:pt x="0" y="0"/>
                </a:moveTo>
                <a:lnTo>
                  <a:pt x="3115252" y="0"/>
                </a:lnTo>
                <a:lnTo>
                  <a:pt x="3115252" y="543753"/>
                </a:lnTo>
                <a:lnTo>
                  <a:pt x="0" y="54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15211" y="1117982"/>
            <a:ext cx="2942654" cy="869659"/>
          </a:xfrm>
          <a:custGeom>
            <a:avLst/>
            <a:gdLst/>
            <a:ahLst/>
            <a:cxnLst/>
            <a:rect r="r" b="b" t="t" l="l"/>
            <a:pathLst>
              <a:path h="869659" w="2942654">
                <a:moveTo>
                  <a:pt x="0" y="0"/>
                </a:moveTo>
                <a:lnTo>
                  <a:pt x="2942654" y="0"/>
                </a:lnTo>
                <a:lnTo>
                  <a:pt x="2942654" y="869660"/>
                </a:lnTo>
                <a:lnTo>
                  <a:pt x="0" y="86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653" t="-24826" r="-6214" b="-11244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35838" y="1291127"/>
            <a:ext cx="26184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3336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  <a:r>
              <a:rPr lang="en-US" sz="1800" b="true">
                <a:solidFill>
                  <a:srgbClr val="363336"/>
                </a:solidFill>
                <a:latin typeface="Inter Bold"/>
                <a:ea typeface="Inter Bold"/>
                <a:cs typeface="Inter Bold"/>
                <a:sym typeface="Inter Bold"/>
              </a:rPr>
              <a:t>Group 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85183" y="1174609"/>
            <a:ext cx="155734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04564" y="4290998"/>
            <a:ext cx="13516972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it works</a:t>
            </a:r>
            <a:r>
              <a:rPr lang="en-US"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165783"/>
            <a:ext cx="4202871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Uses embeddings + similarity distance + threshold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If distance ≤ threshold → Known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If distance &gt; threshold → Unknown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DAG--w1rsHU</dc:identifier>
  <dcterms:modified xsi:type="dcterms:W3CDTF">2011-08-01T06:04:30Z</dcterms:modified>
  <cp:revision>1</cp:revision>
  <dc:title>Aruzhankalka Salimova, Aydin Kydyraliev, Malika Makkambai, Myktybek Abdykaimov, Nurzhamal Osmonalieva</dc:title>
</cp:coreProperties>
</file>